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4" r:id="rId3"/>
    <p:sldId id="263" r:id="rId4"/>
    <p:sldId id="265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1D5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BCE26-E297-4576-A6C8-5A691B2B762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DC564-18AF-43AF-8A5B-83CBB8651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4556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BCE26-E297-4576-A6C8-5A691B2B762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DC564-18AF-43AF-8A5B-83CBB8651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3962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BCE26-E297-4576-A6C8-5A691B2B762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DC564-18AF-43AF-8A5B-83CBB8651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3242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BCE26-E297-4576-A6C8-5A691B2B762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DC564-18AF-43AF-8A5B-83CBB8651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62291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BCE26-E297-4576-A6C8-5A691B2B762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DC564-18AF-43AF-8A5B-83CBB8651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34173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BCE26-E297-4576-A6C8-5A691B2B762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DC564-18AF-43AF-8A5B-83CBB8651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89190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BCE26-E297-4576-A6C8-5A691B2B762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DC564-18AF-43AF-8A5B-83CBB8651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63305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BCE26-E297-4576-A6C8-5A691B2B762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DC564-18AF-43AF-8A5B-83CBB8651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1525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BCE26-E297-4576-A6C8-5A691B2B762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DC564-18AF-43AF-8A5B-83CBB8651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9649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BCE26-E297-4576-A6C8-5A691B2B762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DC564-18AF-43AF-8A5B-83CBB8651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80174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BCE26-E297-4576-A6C8-5A691B2B762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DC564-18AF-43AF-8A5B-83CBB8651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31960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8BCE26-E297-4576-A6C8-5A691B2B762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0DC564-18AF-43AF-8A5B-83CBB8651D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0558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www.birminghammail.co.uk/news/world-news/60-cops-kneel-support-george-18353767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news/av/uk-england-devon-52984877/my-experience-growing-up-mixed-race-in-plymouth#share-tools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862181" cy="6096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7022" y="187890"/>
            <a:ext cx="4948825" cy="600159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2000" b="1" dirty="0">
                <a:solidFill>
                  <a:srgbClr val="FF0000"/>
                </a:solidFill>
              </a:rPr>
              <a:t>Racism:-</a:t>
            </a:r>
          </a:p>
          <a:p>
            <a:pPr marL="0" indent="0">
              <a:buNone/>
            </a:pPr>
            <a:r>
              <a:rPr lang="en-GB" sz="2000" i="1" dirty="0"/>
              <a:t>is actions, practices or beliefs, or social or political systems that consider different races to be ranked as inherently superior or inferior to each other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b="1" dirty="0">
                <a:solidFill>
                  <a:srgbClr val="FF0000"/>
                </a:solidFill>
              </a:rPr>
              <a:t>Xenophobia:-</a:t>
            </a:r>
          </a:p>
          <a:p>
            <a:pPr marL="0" indent="0">
              <a:buNone/>
            </a:pPr>
            <a:r>
              <a:rPr lang="en-GB" sz="2000" i="1" dirty="0"/>
              <a:t>comes from the Greek words </a:t>
            </a:r>
            <a:r>
              <a:rPr lang="en-GB" sz="2000" i="1" dirty="0" err="1"/>
              <a:t>ξένος</a:t>
            </a:r>
            <a:r>
              <a:rPr lang="en-GB" sz="2000" i="1" dirty="0"/>
              <a:t> (</a:t>
            </a:r>
            <a:r>
              <a:rPr lang="en-GB" sz="2000" i="1" dirty="0" err="1"/>
              <a:t>xenos</a:t>
            </a:r>
            <a:r>
              <a:rPr lang="en-GB" sz="2000" i="1" dirty="0"/>
              <a:t>), meaning "strange," "foreigner," and </a:t>
            </a:r>
            <a:r>
              <a:rPr lang="en-GB" sz="2000" i="1" dirty="0" err="1"/>
              <a:t>φό</a:t>
            </a:r>
            <a:r>
              <a:rPr lang="en-GB" sz="2000" i="1" dirty="0"/>
              <a:t>βος (phobos), meaning "fear</a:t>
            </a:r>
          </a:p>
          <a:p>
            <a:endParaRPr lang="en-GB" dirty="0" smtClean="0">
              <a:solidFill>
                <a:srgbClr val="00B050"/>
              </a:solidFill>
            </a:endParaRPr>
          </a:p>
          <a:p>
            <a:endParaRPr lang="en-GB" dirty="0">
              <a:solidFill>
                <a:srgbClr val="00B050"/>
              </a:solidFill>
            </a:endParaRPr>
          </a:p>
          <a:p>
            <a:endParaRPr lang="en-GB" dirty="0" smtClean="0">
              <a:solidFill>
                <a:srgbClr val="00B050"/>
              </a:solidFill>
            </a:endParaRPr>
          </a:p>
          <a:p>
            <a:endParaRPr lang="en-GB" dirty="0">
              <a:solidFill>
                <a:srgbClr val="00B050"/>
              </a:solidFill>
            </a:endParaRPr>
          </a:p>
          <a:p>
            <a:endParaRPr lang="en-GB" dirty="0" smtClean="0">
              <a:solidFill>
                <a:srgbClr val="00B050"/>
              </a:solidFill>
            </a:endParaRPr>
          </a:p>
          <a:p>
            <a:r>
              <a:rPr lang="en-GB" dirty="0" smtClean="0">
                <a:solidFill>
                  <a:srgbClr val="00B050"/>
                </a:solidFill>
              </a:rPr>
              <a:t>Character </a:t>
            </a:r>
            <a:r>
              <a:rPr lang="en-GB" dirty="0">
                <a:solidFill>
                  <a:srgbClr val="00B050"/>
                </a:solidFill>
              </a:rPr>
              <a:t>trait developed: Authenticity and Respect</a:t>
            </a:r>
          </a:p>
        </p:txBody>
      </p:sp>
    </p:spTree>
    <p:extLst>
      <p:ext uri="{BB962C8B-B14F-4D97-AF65-F5344CB8AC3E}">
        <p14:creationId xmlns:p14="http://schemas.microsoft.com/office/powerpoint/2010/main" val="316855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rgbClr val="7030A0"/>
                </a:solidFill>
              </a:rPr>
              <a:t>Racism and Xenophobia</a:t>
            </a:r>
            <a:endParaRPr lang="en-GB" dirty="0">
              <a:solidFill>
                <a:srgbClr val="7030A0"/>
              </a:solidFill>
            </a:endParaRPr>
          </a:p>
        </p:txBody>
      </p:sp>
      <p:pic>
        <p:nvPicPr>
          <p:cNvPr id="1026" name="Picture 2" descr="A man waves a Black Lives Matter flag during a protest over the Minneapolis death of George Floyd while in police custody outside CNN Center on May 29, 2020 in Atlanta, Georgia. (Photo by Elijah Nouvelage/Getty Images)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890" y="1916157"/>
            <a:ext cx="6725354" cy="3783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653403" y="2417523"/>
            <a:ext cx="415864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George Floyd's death has sparked protests across the US, with demonstrators desperately calling for an end to police violence.</a:t>
            </a:r>
          </a:p>
          <a:p>
            <a:r>
              <a:rPr lang="en-GB" dirty="0" smtClean="0"/>
              <a:t>George Floyd </a:t>
            </a:r>
            <a:r>
              <a:rPr lang="en-GB" dirty="0"/>
              <a:t>was an unarmed black man who died after a Minneapolis police officer kneeled on his neck for more than eight minutes as he told them "I can't breathe</a:t>
            </a:r>
            <a:r>
              <a:rPr lang="en-GB" dirty="0" smtClean="0"/>
              <a:t>".</a:t>
            </a:r>
          </a:p>
          <a:p>
            <a:endParaRPr lang="en-GB" dirty="0"/>
          </a:p>
          <a:p>
            <a:r>
              <a:rPr lang="en-GB" dirty="0" smtClean="0"/>
              <a:t>Discuss why this has been such an influential event.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3220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7496" y="3394553"/>
            <a:ext cx="8570933" cy="2495170"/>
          </a:xfrm>
        </p:spPr>
        <p:txBody>
          <a:bodyPr>
            <a:normAutofit fontScale="90000"/>
          </a:bodyPr>
          <a:lstStyle/>
          <a:p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 smtClean="0"/>
              <a:t>Peacefully: a much more powerful way to protest…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sz="3200" dirty="0">
                <a:hlinkClick r:id="rId2"/>
              </a:rPr>
              <a:t>https://www.birminghammail.co.uk/news/world-news/60-cops-kneel-support-george-18353767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2050" name="Picture 2" descr="60 US cops kneel to support George Floyd as protesters left ...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04" y="4041873"/>
            <a:ext cx="2466975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538619" y="375781"/>
            <a:ext cx="11336055" cy="2505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1030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74" t="12315" r="75710" b="59093"/>
          <a:stretch/>
        </p:blipFill>
        <p:spPr bwMode="auto">
          <a:xfrm>
            <a:off x="3857865" y="56758"/>
            <a:ext cx="4371736" cy="157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01" t="37001" r="41609" b="35506"/>
          <a:stretch>
            <a:fillRect/>
          </a:stretch>
        </p:blipFill>
        <p:spPr bwMode="auto">
          <a:xfrm>
            <a:off x="468683" y="168253"/>
            <a:ext cx="4283901" cy="3465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 rot="9709163" flipV="1">
            <a:off x="1949326" y="2352548"/>
            <a:ext cx="6375747" cy="46166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Two presidential views</a:t>
            </a:r>
            <a:r>
              <a:rPr kumimoji="0" lang="en-GB" altLang="en-US" sz="12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– rather different approaches, Trump using force and Obama </a:t>
            </a:r>
            <a:r>
              <a:rPr kumimoji="0" lang="en-GB" altLang="en-US" sz="1200" b="0" i="0" u="none" strike="noStrike" cap="none" normalizeH="0" baseline="0" smtClean="0">
                <a:ln>
                  <a:noFill/>
                </a:ln>
                <a:solidFill>
                  <a:srgbClr val="7030A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using peaceful </a:t>
            </a:r>
            <a:r>
              <a:rPr kumimoji="0" lang="en-GB" altLang="en-US" sz="12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protest. Consider how each one will have a different impact – in your opinion, which one is better?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0808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051406"/>
          </a:xfrm>
        </p:spPr>
        <p:txBody>
          <a:bodyPr>
            <a:normAutofit fontScale="90000"/>
          </a:bodyPr>
          <a:lstStyle/>
          <a:p>
            <a:r>
              <a:rPr lang="en-GB" u="sng" dirty="0" smtClean="0">
                <a:hlinkClick r:id="rId2"/>
              </a:rPr>
              <a:t/>
            </a:r>
            <a:br>
              <a:rPr lang="en-GB" u="sng" dirty="0" smtClean="0">
                <a:hlinkClick r:id="rId2"/>
              </a:rPr>
            </a:br>
            <a:r>
              <a:rPr lang="en-GB" u="sng" dirty="0">
                <a:hlinkClick r:id="rId2"/>
              </a:rPr>
              <a:t/>
            </a:r>
            <a:br>
              <a:rPr lang="en-GB" u="sng" dirty="0">
                <a:hlinkClick r:id="rId2"/>
              </a:rPr>
            </a:br>
            <a:r>
              <a:rPr lang="en-GB" u="sng" dirty="0" smtClean="0">
                <a:hlinkClick r:id="rId2"/>
              </a:rPr>
              <a:t/>
            </a:r>
            <a:br>
              <a:rPr lang="en-GB" u="sng" dirty="0" smtClean="0">
                <a:hlinkClick r:id="rId2"/>
              </a:rPr>
            </a:br>
            <a:r>
              <a:rPr lang="en-GB" u="sng" dirty="0">
                <a:hlinkClick r:id="rId2"/>
              </a:rPr>
              <a:t/>
            </a:r>
            <a:br>
              <a:rPr lang="en-GB" u="sng" dirty="0">
                <a:hlinkClick r:id="rId2"/>
              </a:rPr>
            </a:br>
            <a:r>
              <a:rPr lang="en-GB" u="sng" dirty="0" smtClean="0">
                <a:hlinkClick r:id="rId2"/>
              </a:rPr>
              <a:t/>
            </a:r>
            <a:br>
              <a:rPr lang="en-GB" u="sng" dirty="0" smtClean="0">
                <a:hlinkClick r:id="rId2"/>
              </a:rPr>
            </a:br>
            <a:r>
              <a:rPr lang="en-GB" u="sng" dirty="0" smtClean="0">
                <a:hlinkClick r:id="rId2"/>
              </a:rPr>
              <a:t>https</a:t>
            </a:r>
            <a:r>
              <a:rPr lang="en-GB" u="sng" dirty="0">
                <a:hlinkClick r:id="rId2"/>
              </a:rPr>
              <a:t>://www.bbc.co.uk/news/av/uk-england-devon-52984877/my-experience-growing-up-mixed-race-in-plymouth#share-tools</a:t>
            </a:r>
            <a:r>
              <a:rPr lang="en-GB" dirty="0"/>
              <a:t>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A poem written and performed by </a:t>
            </a:r>
            <a:r>
              <a:rPr lang="en-GB" dirty="0" err="1" smtClean="0"/>
              <a:t>Evey</a:t>
            </a:r>
            <a:r>
              <a:rPr lang="en-GB" dirty="0" smtClean="0"/>
              <a:t> – an ex student.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5835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203</Words>
  <Application>Microsoft Office PowerPoint</Application>
  <PresentationFormat>Widescreen</PresentationFormat>
  <Paragraphs>19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Times New Roman</vt:lpstr>
      <vt:lpstr>Office Theme</vt:lpstr>
      <vt:lpstr>PowerPoint Presentation</vt:lpstr>
      <vt:lpstr>Racism and Xenophobia</vt:lpstr>
      <vt:lpstr> Peacefully: a much more powerful way to protest… https://www.birminghammail.co.uk/news/world-news/60-cops-kneel-support-george-18353767 </vt:lpstr>
      <vt:lpstr>     https://www.bbc.co.uk/news/av/uk-england-devon-52984877/my-experience-growing-up-mixed-race-in-plymouth#share-tools   A poem written and performed by Evey – an ex student. </vt:lpstr>
    </vt:vector>
  </TitlesOfParts>
  <Company>Ivybridge Community College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SThomas</dc:creator>
  <cp:lastModifiedBy>hryder</cp:lastModifiedBy>
  <cp:revision>11</cp:revision>
  <dcterms:created xsi:type="dcterms:W3CDTF">2020-06-05T07:44:12Z</dcterms:created>
  <dcterms:modified xsi:type="dcterms:W3CDTF">2020-06-11T14:32:23Z</dcterms:modified>
</cp:coreProperties>
</file>